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7" r:id="rId2"/>
    <p:sldId id="262" r:id="rId3"/>
    <p:sldId id="269" r:id="rId4"/>
    <p:sldId id="271" r:id="rId5"/>
    <p:sldId id="270" r:id="rId6"/>
    <p:sldId id="272" r:id="rId7"/>
    <p:sldId id="273" r:id="rId8"/>
    <p:sldId id="274" r:id="rId9"/>
    <p:sldId id="276" r:id="rId10"/>
    <p:sldId id="275" r:id="rId11"/>
    <p:sldId id="279" r:id="rId12"/>
    <p:sldId id="27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5494" autoAdjust="0"/>
  </p:normalViewPr>
  <p:slideViewPr>
    <p:cSldViewPr snapToGrid="0">
      <p:cViewPr varScale="1">
        <p:scale>
          <a:sx n="100" d="100"/>
          <a:sy n="100" d="100"/>
        </p:scale>
        <p:origin x="3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7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4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6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5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3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8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4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1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32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86" r:id="rId6"/>
    <p:sldLayoutId id="2147483691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mailto:dou@medicin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C57723-82DC-4315-ADF7-5CEAD4888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r="1" b="37552"/>
          <a:stretch/>
        </p:blipFill>
        <p:spPr bwMode="auto">
          <a:xfrm>
            <a:off x="-2" y="11"/>
            <a:ext cx="12191435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E3E393F-9102-4C10-AA7D-9785FA1D3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06018"/>
            <a:ext cx="5334000" cy="353501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l"/>
            <a:r>
              <a:rPr lang="en-US" sz="6200" dirty="0">
                <a:solidFill>
                  <a:srgbClr val="FFFFFF"/>
                </a:solidFill>
              </a:rPr>
              <a:t>Разбор </a:t>
            </a:r>
            <a:r>
              <a:rPr lang="en-US" sz="6200" dirty="0" err="1">
                <a:solidFill>
                  <a:srgbClr val="FFFFFF"/>
                </a:solidFill>
              </a:rPr>
              <a:t>клинического</a:t>
            </a:r>
            <a:r>
              <a:rPr lang="en-US" sz="6200" dirty="0">
                <a:solidFill>
                  <a:srgbClr val="FFFFFF"/>
                </a:solidFill>
              </a:rPr>
              <a:t> </a:t>
            </a:r>
            <a:r>
              <a:rPr lang="en-US" sz="6200" dirty="0" err="1">
                <a:solidFill>
                  <a:srgbClr val="FFFFFF"/>
                </a:solidFill>
              </a:rPr>
              <a:t>случая</a:t>
            </a:r>
            <a:endParaRPr lang="en-US" sz="6200" dirty="0">
              <a:solidFill>
                <a:srgbClr val="FFFFFF"/>
              </a:solidFill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F724A23-EF44-47FB-9F7F-17C3F8339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261711"/>
            <a:ext cx="5334000" cy="76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 err="1">
                <a:solidFill>
                  <a:srgbClr val="FFFFFF"/>
                </a:solidFill>
              </a:rPr>
              <a:t>Пациентка</a:t>
            </a:r>
            <a:r>
              <a:rPr lang="en-US" b="1" dirty="0">
                <a:solidFill>
                  <a:srgbClr val="FFFFFF"/>
                </a:solidFill>
              </a:rPr>
              <a:t> М, 67 </a:t>
            </a:r>
            <a:r>
              <a:rPr lang="en-US" b="1" dirty="0" err="1">
                <a:solidFill>
                  <a:srgbClr val="FFFFFF"/>
                </a:solidFill>
              </a:rPr>
              <a:t>лет</a:t>
            </a:r>
            <a:r>
              <a:rPr lang="en-US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6" name="Подзаголовок 4">
            <a:extLst>
              <a:ext uri="{FF2B5EF4-FFF2-40B4-BE49-F238E27FC236}">
                <a16:creationId xmlns:a16="http://schemas.microsoft.com/office/drawing/2014/main" id="{22EC2BB3-0141-4351-95F1-5CB5A105E6D4}"/>
              </a:ext>
            </a:extLst>
          </p:cNvPr>
          <p:cNvSpPr txBox="1">
            <a:spLocks/>
          </p:cNvSpPr>
          <p:nvPr/>
        </p:nvSpPr>
        <p:spPr>
          <a:xfrm>
            <a:off x="134725" y="4827954"/>
            <a:ext cx="6529546" cy="40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i="1" dirty="0" smtClean="0"/>
              <a:t>Врач-нейрохирург Бжедугов </a:t>
            </a:r>
            <a:r>
              <a:rPr lang="ru-RU" sz="2000" b="1" i="1" dirty="0"/>
              <a:t>М.А</a:t>
            </a:r>
            <a:r>
              <a:rPr lang="ru-RU" sz="2000" b="1" i="1" dirty="0" smtClean="0"/>
              <a:t>.</a:t>
            </a:r>
          </a:p>
          <a:p>
            <a:pPr algn="l"/>
            <a:r>
              <a:rPr lang="ru-RU" sz="2000" b="1" i="1" dirty="0" smtClean="0"/>
              <a:t>АО «Медицина» (клиника академика </a:t>
            </a:r>
            <a:r>
              <a:rPr lang="ru-RU" sz="2000" b="1" i="1" dirty="0" err="1" smtClean="0"/>
              <a:t>Ройтберга</a:t>
            </a:r>
            <a:r>
              <a:rPr lang="ru-RU" sz="2000" b="1" i="1" dirty="0" smtClean="0"/>
              <a:t>)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12" y="468824"/>
            <a:ext cx="2197840" cy="123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C57723-82DC-4315-ADF7-5CEAD4888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r="1" b="37552"/>
          <a:stretch/>
        </p:blipFill>
        <p:spPr bwMode="auto">
          <a:xfrm>
            <a:off x="565" y="112701"/>
            <a:ext cx="12191435" cy="6857989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4">
            <a:extLst>
              <a:ext uri="{FF2B5EF4-FFF2-40B4-BE49-F238E27FC236}">
                <a16:creationId xmlns:a16="http://schemas.microsoft.com/office/drawing/2014/main" id="{25AA0778-7226-43C1-912D-F6784074095E}"/>
              </a:ext>
            </a:extLst>
          </p:cNvPr>
          <p:cNvSpPr txBox="1">
            <a:spLocks/>
          </p:cNvSpPr>
          <p:nvPr/>
        </p:nvSpPr>
        <p:spPr>
          <a:xfrm>
            <a:off x="762000" y="5516561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Подзаголовок 4">
            <a:extLst>
              <a:ext uri="{FF2B5EF4-FFF2-40B4-BE49-F238E27FC236}">
                <a16:creationId xmlns:a16="http://schemas.microsoft.com/office/drawing/2014/main" id="{DBE14964-866A-4818-A1B0-0C9CDA23C260}"/>
              </a:ext>
            </a:extLst>
          </p:cNvPr>
          <p:cNvSpPr txBox="1">
            <a:spLocks/>
          </p:cNvSpPr>
          <p:nvPr/>
        </p:nvSpPr>
        <p:spPr>
          <a:xfrm>
            <a:off x="598394" y="1607949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0121C-9A0C-48A1-A7BC-DCBD093BA755}"/>
              </a:ext>
            </a:extLst>
          </p:cNvPr>
          <p:cNvSpPr txBox="1"/>
          <p:nvPr/>
        </p:nvSpPr>
        <p:spPr>
          <a:xfrm>
            <a:off x="303028" y="225688"/>
            <a:ext cx="11616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89CFEC-8FC5-4E49-98FD-A4FCD9E9FF27}"/>
              </a:ext>
            </a:extLst>
          </p:cNvPr>
          <p:cNvSpPr txBox="1"/>
          <p:nvPr/>
        </p:nvSpPr>
        <p:spPr>
          <a:xfrm>
            <a:off x="435935" y="1446028"/>
            <a:ext cx="112864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послеоперационном периоде отмечается положительная динамика в виде уменьшения степени гемипареза до 3 баллов в левой ноге и 4 баллов в руке. Индекс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Карновского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60%. Сознание ясное, ретроградная амнезия начиная со дня госпитализации. Сохраняется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ассиметричность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лица за счет пареза лицевого нерва справа. Присаживается на кровати, кушает без посторонней помощи. Атаксия при попытке встать на ноги.  </a:t>
            </a:r>
          </a:p>
          <a:p>
            <a:pPr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Послеоперационаая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рана спокойная, сухая, чистая, на 6 сутки швы сняты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пациентка выписана на дальнейшее амбулаторное лечение.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ИГХ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псаммоматозная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менингиома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grade I).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5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C57723-82DC-4315-ADF7-5CEAD4888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r="1" b="37552"/>
          <a:stretch/>
        </p:blipFill>
        <p:spPr bwMode="auto">
          <a:xfrm>
            <a:off x="565" y="9277"/>
            <a:ext cx="12191435" cy="6857989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4">
            <a:extLst>
              <a:ext uri="{FF2B5EF4-FFF2-40B4-BE49-F238E27FC236}">
                <a16:creationId xmlns:a16="http://schemas.microsoft.com/office/drawing/2014/main" id="{25AA0778-7226-43C1-912D-F6784074095E}"/>
              </a:ext>
            </a:extLst>
          </p:cNvPr>
          <p:cNvSpPr txBox="1">
            <a:spLocks/>
          </p:cNvSpPr>
          <p:nvPr/>
        </p:nvSpPr>
        <p:spPr>
          <a:xfrm>
            <a:off x="762000" y="5516561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Подзаголовок 4">
            <a:extLst>
              <a:ext uri="{FF2B5EF4-FFF2-40B4-BE49-F238E27FC236}">
                <a16:creationId xmlns:a16="http://schemas.microsoft.com/office/drawing/2014/main" id="{DBE14964-866A-4818-A1B0-0C9CDA23C260}"/>
              </a:ext>
            </a:extLst>
          </p:cNvPr>
          <p:cNvSpPr txBox="1">
            <a:spLocks/>
          </p:cNvSpPr>
          <p:nvPr/>
        </p:nvSpPr>
        <p:spPr>
          <a:xfrm>
            <a:off x="598394" y="1607949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0121C-9A0C-48A1-A7BC-DCBD093BA755}"/>
              </a:ext>
            </a:extLst>
          </p:cNvPr>
          <p:cNvSpPr txBox="1"/>
          <p:nvPr/>
        </p:nvSpPr>
        <p:spPr>
          <a:xfrm>
            <a:off x="36527" y="217295"/>
            <a:ext cx="12043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 АО </a:t>
            </a:r>
            <a:r>
              <a:rPr lang="ru-RU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«Медицина» (клиника академика </a:t>
            </a:r>
            <a:r>
              <a:rPr lang="ru-RU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Ройтберга</a:t>
            </a:r>
            <a:r>
              <a:rPr lang="ru-RU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аккредитована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международным стандартам качества и безопасности медицинской помощи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JCI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Лидером по качеству и безопасности организации медицинской помощи среди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медучреждений РФ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89CFEC-8FC5-4E49-98FD-A4FCD9E9FF27}"/>
              </a:ext>
            </a:extLst>
          </p:cNvPr>
          <p:cNvSpPr txBox="1"/>
          <p:nvPr/>
        </p:nvSpPr>
        <p:spPr>
          <a:xfrm>
            <a:off x="74416" y="1502530"/>
            <a:ext cx="1196738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 включает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-операционных, одна из которых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гибридная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интенсивной терапии на 15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коек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Палатное отделение на 105 коек </a:t>
            </a:r>
          </a:p>
          <a:p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более 2000 операций по различным направлениям ежегодно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проведения операций ведется видеозапись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желанию пациента видеозапись может быть предоставлена ему на руки для получения второго мнения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госпитализации полное обследование пациента проводится в течение первых суток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Врач, направивший пациента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госпитализацию,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контролировать весь процесс лечения, участвовать во врачебных консилиумах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 имеют доступ к своей истории болезни через Личный кабинет на сайте клиники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Комфортные одноместные и двухместные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-палаты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Согласованное с диетсестрой 5-разовое питание из ресторана клиники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Квалифицированный послеоперационный сестринский уход, все необходимые консультации смежных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первые дни после операции может быть начата реабилитация, включая физиотерапию, ЛФК, ГБО и другие методы восстановительного лечения.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обследований выдаются пациентам на СД-диске вместе с выписной документацией.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C57723-82DC-4315-ADF7-5CEAD4888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r="1" b="37552"/>
          <a:stretch/>
        </p:blipFill>
        <p:spPr bwMode="auto">
          <a:xfrm>
            <a:off x="565" y="0"/>
            <a:ext cx="12191435" cy="6857989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4">
            <a:extLst>
              <a:ext uri="{FF2B5EF4-FFF2-40B4-BE49-F238E27FC236}">
                <a16:creationId xmlns:a16="http://schemas.microsoft.com/office/drawing/2014/main" id="{25AA0778-7226-43C1-912D-F6784074095E}"/>
              </a:ext>
            </a:extLst>
          </p:cNvPr>
          <p:cNvSpPr txBox="1">
            <a:spLocks/>
          </p:cNvSpPr>
          <p:nvPr/>
        </p:nvSpPr>
        <p:spPr>
          <a:xfrm>
            <a:off x="762000" y="5516561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Подзаголовок 4">
            <a:extLst>
              <a:ext uri="{FF2B5EF4-FFF2-40B4-BE49-F238E27FC236}">
                <a16:creationId xmlns:a16="http://schemas.microsoft.com/office/drawing/2014/main" id="{DBE14964-866A-4818-A1B0-0C9CDA23C260}"/>
              </a:ext>
            </a:extLst>
          </p:cNvPr>
          <p:cNvSpPr txBox="1">
            <a:spLocks/>
          </p:cNvSpPr>
          <p:nvPr/>
        </p:nvSpPr>
        <p:spPr>
          <a:xfrm>
            <a:off x="598394" y="1607949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13CA2E-015C-476C-BADB-AD969DE95A9D}"/>
              </a:ext>
            </a:extLst>
          </p:cNvPr>
          <p:cNvSpPr txBox="1"/>
          <p:nvPr/>
        </p:nvSpPr>
        <p:spPr>
          <a:xfrm>
            <a:off x="297596" y="5664187"/>
            <a:ext cx="5087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Бжедугов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Мухамед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Анатольевич </a:t>
            </a:r>
          </a:p>
          <a:p>
            <a:pPr algn="just"/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врач-нейрохирург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554FC4-DD39-46C7-9873-A276F957A3AD}"/>
              </a:ext>
            </a:extLst>
          </p:cNvPr>
          <p:cNvSpPr txBox="1"/>
          <p:nvPr/>
        </p:nvSpPr>
        <p:spPr>
          <a:xfrm>
            <a:off x="1399415" y="1144973"/>
            <a:ext cx="96304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АО «Медицина» </a:t>
            </a:r>
            <a:br>
              <a:rPr lang="ru-RU" sz="4400" b="1" dirty="0" smtClean="0">
                <a:solidFill>
                  <a:srgbClr val="FFC000"/>
                </a:solidFill>
              </a:rPr>
            </a:br>
            <a:r>
              <a:rPr lang="ru-RU" sz="4400" b="1" dirty="0" smtClean="0">
                <a:solidFill>
                  <a:srgbClr val="FFC000"/>
                </a:solidFill>
              </a:rPr>
              <a:t>(клиника академика </a:t>
            </a:r>
            <a:r>
              <a:rPr lang="ru-RU" sz="4400" b="1" dirty="0" err="1" smtClean="0">
                <a:solidFill>
                  <a:srgbClr val="FFC000"/>
                </a:solidFill>
              </a:rPr>
              <a:t>Ройтберга</a:t>
            </a:r>
            <a:r>
              <a:rPr lang="ru-RU" sz="4400" b="1" dirty="0" smtClean="0">
                <a:solidFill>
                  <a:srgbClr val="FFC000"/>
                </a:solidFill>
              </a:rPr>
              <a:t>)</a:t>
            </a:r>
            <a:endParaRPr lang="ru-RU" sz="4400" b="1" dirty="0">
              <a:solidFill>
                <a:srgbClr val="FFC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61" y="198031"/>
            <a:ext cx="1628060" cy="915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13CA2E-015C-476C-BADB-AD969DE95A9D}"/>
              </a:ext>
            </a:extLst>
          </p:cNvPr>
          <p:cNvSpPr txBox="1"/>
          <p:nvPr/>
        </p:nvSpPr>
        <p:spPr>
          <a:xfrm>
            <a:off x="4222063" y="5047042"/>
            <a:ext cx="782085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Москва, 2-й Тверской-Ямской переулок, д. 10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ел.  +7 (495) 995-00-33</a:t>
            </a:r>
          </a:p>
          <a:p>
            <a:pPr algn="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dou@medicina.ru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www.medicina.ru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4" y="3703563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build="p"/>
      <p:bldP spid="2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05323-EC97-43E5-A8FA-799E39F0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2" y="0"/>
            <a:ext cx="4652938" cy="2025649"/>
          </a:xfrm>
        </p:spPr>
        <p:txBody>
          <a:bodyPr anchor="b">
            <a:norm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Жалобы при поступлении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EC3291-F3F8-4480-8143-51C7DE6E9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459"/>
          <a:stretch/>
        </p:blipFill>
        <p:spPr>
          <a:xfrm>
            <a:off x="762000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E6BF14-0DD8-48BA-8315-A7B3FB2D9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661" y="3048000"/>
            <a:ext cx="4843130" cy="219916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головокружение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Головную боль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 в левой руке и ноге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Невозможность сидеть, вставать и обслуживать себя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Общую слабость</a:t>
            </a:r>
          </a:p>
        </p:txBody>
      </p:sp>
    </p:spTree>
    <p:extLst>
      <p:ext uri="{BB962C8B-B14F-4D97-AF65-F5344CB8AC3E}">
        <p14:creationId xmlns:p14="http://schemas.microsoft.com/office/powerpoint/2010/main" val="406872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C57723-82DC-4315-ADF7-5CEAD4888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r="1" b="37552"/>
          <a:stretch/>
        </p:blipFill>
        <p:spPr bwMode="auto">
          <a:xfrm>
            <a:off x="565" y="11"/>
            <a:ext cx="12191435" cy="6857989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4">
            <a:extLst>
              <a:ext uri="{FF2B5EF4-FFF2-40B4-BE49-F238E27FC236}">
                <a16:creationId xmlns:a16="http://schemas.microsoft.com/office/drawing/2014/main" id="{25AA0778-7226-43C1-912D-F6784074095E}"/>
              </a:ext>
            </a:extLst>
          </p:cNvPr>
          <p:cNvSpPr txBox="1">
            <a:spLocks/>
          </p:cNvSpPr>
          <p:nvPr/>
        </p:nvSpPr>
        <p:spPr>
          <a:xfrm>
            <a:off x="762000" y="5516561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Подзаголовок 4">
            <a:extLst>
              <a:ext uri="{FF2B5EF4-FFF2-40B4-BE49-F238E27FC236}">
                <a16:creationId xmlns:a16="http://schemas.microsoft.com/office/drawing/2014/main" id="{DBE14964-866A-4818-A1B0-0C9CDA23C260}"/>
              </a:ext>
            </a:extLst>
          </p:cNvPr>
          <p:cNvSpPr txBox="1">
            <a:spLocks/>
          </p:cNvSpPr>
          <p:nvPr/>
        </p:nvSpPr>
        <p:spPr>
          <a:xfrm>
            <a:off x="598394" y="1607949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13CA2E-015C-476C-BADB-AD969DE95A9D}"/>
              </a:ext>
            </a:extLst>
          </p:cNvPr>
          <p:cNvSpPr txBox="1"/>
          <p:nvPr/>
        </p:nvSpPr>
        <p:spPr>
          <a:xfrm>
            <a:off x="211014" y="1036319"/>
            <a:ext cx="1176762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Заболела 2 недели назад, когда появились вышеуказанные жалобы. 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5-6 дней назад  состояние значительно ухудшилось: перестала самостоятельно себя обслуживать,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садиться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кушать, пить воду, стала нуждаться в постоянном уходе. 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Консультирована невропатологом,  по результатам обследования: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МСКТ ГМ от 07.09.21 в проекции правой лобной доли  выявлено объёмное образование без четких контуров с включением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микрокальцинатов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МРТ головного мозга от 22.09.2021 выявлено объёмное образование в правой лобной доле, частично накапливающее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 (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менингиома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?), вызывающее дислокацию срединных структур до 12 мм, окруженное зоной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перифокального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отека.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Рекомендована консультация нейрохирурга для решения вопроса о хирургическом лечении.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554FC4-DD39-46C7-9873-A276F957A3AD}"/>
              </a:ext>
            </a:extLst>
          </p:cNvPr>
          <p:cNvSpPr txBox="1"/>
          <p:nvPr/>
        </p:nvSpPr>
        <p:spPr>
          <a:xfrm>
            <a:off x="1202296" y="248119"/>
            <a:ext cx="97850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C000"/>
                </a:solidFill>
              </a:rPr>
              <a:t>Анамнез заболевания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8728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build="p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05323-EC97-43E5-A8FA-799E39F0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113" y="360219"/>
            <a:ext cx="5237016" cy="1014267"/>
          </a:xfrm>
        </p:spPr>
        <p:txBody>
          <a:bodyPr anchor="b">
            <a:norm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Анамнез жизни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EC3291-F3F8-4480-8143-51C7DE6E9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459"/>
          <a:stretch/>
        </p:blipFill>
        <p:spPr>
          <a:xfrm>
            <a:off x="324871" y="602673"/>
            <a:ext cx="6095524" cy="5333999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CE6BF14-0DD8-48BA-8315-A7B3FB2D9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255" y="3047999"/>
            <a:ext cx="5237017" cy="3048001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Хронических заболеваний нет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Аллергоанамнез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особенностей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76100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C57723-82DC-4315-ADF7-5CEAD4888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r="1" b="37552"/>
          <a:stretch/>
        </p:blipFill>
        <p:spPr bwMode="auto">
          <a:xfrm>
            <a:off x="565" y="102069"/>
            <a:ext cx="12191435" cy="6857989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4">
            <a:extLst>
              <a:ext uri="{FF2B5EF4-FFF2-40B4-BE49-F238E27FC236}">
                <a16:creationId xmlns:a16="http://schemas.microsoft.com/office/drawing/2014/main" id="{25AA0778-7226-43C1-912D-F6784074095E}"/>
              </a:ext>
            </a:extLst>
          </p:cNvPr>
          <p:cNvSpPr txBox="1">
            <a:spLocks/>
          </p:cNvSpPr>
          <p:nvPr/>
        </p:nvSpPr>
        <p:spPr>
          <a:xfrm>
            <a:off x="762000" y="5516561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Подзаголовок 4">
            <a:extLst>
              <a:ext uri="{FF2B5EF4-FFF2-40B4-BE49-F238E27FC236}">
                <a16:creationId xmlns:a16="http://schemas.microsoft.com/office/drawing/2014/main" id="{DBE14964-866A-4818-A1B0-0C9CDA23C260}"/>
              </a:ext>
            </a:extLst>
          </p:cNvPr>
          <p:cNvSpPr txBox="1">
            <a:spLocks/>
          </p:cNvSpPr>
          <p:nvPr/>
        </p:nvSpPr>
        <p:spPr>
          <a:xfrm>
            <a:off x="598394" y="1607949"/>
            <a:ext cx="10668000" cy="47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13CA2E-015C-476C-BADB-AD969DE95A9D}"/>
              </a:ext>
            </a:extLst>
          </p:cNvPr>
          <p:cNvSpPr txBox="1"/>
          <p:nvPr/>
        </p:nvSpPr>
        <p:spPr>
          <a:xfrm>
            <a:off x="212187" y="2074189"/>
            <a:ext cx="117676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редней степени тяжести. Лежит в постели, самостоятельно не может присесть, обслуживать себя.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сознании, дезориентирована во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пространстве.  Индекс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Карновского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30%.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Зрачки равны, фотореакции сохранены. Лицо ассиметричное, за счёт пареза лицевого нерва справа.  Дизартрии и дисфагии нет. Левосторонний гемипарез, более выраженный в ноге – до 2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руке – 3 балла. Мочится в памперсы. Сухожильные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периостальные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рефлексы слева оживлены.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150/90 мм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пульс 78 ударов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554FC4-DD39-46C7-9873-A276F957A3AD}"/>
              </a:ext>
            </a:extLst>
          </p:cNvPr>
          <p:cNvSpPr txBox="1"/>
          <p:nvPr/>
        </p:nvSpPr>
        <p:spPr>
          <a:xfrm>
            <a:off x="1039863" y="346434"/>
            <a:ext cx="9785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C000"/>
                </a:solidFill>
              </a:rPr>
              <a:t>Состояние при поступлении</a:t>
            </a:r>
          </a:p>
        </p:txBody>
      </p:sp>
    </p:spTree>
    <p:extLst>
      <p:ext uri="{BB962C8B-B14F-4D97-AF65-F5344CB8AC3E}">
        <p14:creationId xmlns:p14="http://schemas.microsoft.com/office/powerpoint/2010/main" val="8502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build="p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05A60-73BD-4A51-864D-E501993A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25582"/>
            <a:ext cx="9144000" cy="865909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Результаты обследования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C5FD73F5-1B28-491C-98E7-A4BC93813D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582" y="3276600"/>
            <a:ext cx="3255818" cy="325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13F62C1B-AAC1-4F97-87C8-334FC2C867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647E0C-E429-4B3A-B377-2C8B581DB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5" r="2"/>
          <a:stretch/>
        </p:blipFill>
        <p:spPr>
          <a:xfrm>
            <a:off x="57033" y="1324727"/>
            <a:ext cx="4402785" cy="4208545"/>
          </a:xfrm>
          <a:prstGeom prst="rect">
            <a:avLst/>
          </a:prstGeom>
        </p:spPr>
      </p:pic>
      <p:sp>
        <p:nvSpPr>
          <p:cNvPr id="10" name="AutoShape 12">
            <a:extLst>
              <a:ext uri="{FF2B5EF4-FFF2-40B4-BE49-F238E27FC236}">
                <a16:creationId xmlns:a16="http://schemas.microsoft.com/office/drawing/2014/main" id="{D3F4556D-7450-4077-86C8-AEF8538606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1882588"/>
            <a:ext cx="1851212" cy="18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E5A7C3-5440-4DC4-8E47-6E37C8E50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50" t="23007" r="12602" b="13268"/>
          <a:stretch/>
        </p:blipFill>
        <p:spPr>
          <a:xfrm>
            <a:off x="4326152" y="1219844"/>
            <a:ext cx="4106649" cy="4773706"/>
          </a:xfrm>
          <a:prstGeom prst="rect">
            <a:avLst/>
          </a:prstGeom>
        </p:spPr>
      </p:pic>
      <p:sp>
        <p:nvSpPr>
          <p:cNvPr id="12" name="AutoShape 14">
            <a:extLst>
              <a:ext uri="{FF2B5EF4-FFF2-40B4-BE49-F238E27FC236}">
                <a16:creationId xmlns:a16="http://schemas.microsoft.com/office/drawing/2014/main" id="{8C51F599-4816-4E2F-99C3-3C8723722E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C302F60B-8EE3-4599-A92F-101968858B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932" y="5789996"/>
            <a:ext cx="12024135" cy="11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dirty="0">
                <a:solidFill>
                  <a:srgbClr val="FFC000"/>
                </a:solidFill>
              </a:rPr>
              <a:t>Заключение</a:t>
            </a:r>
            <a:r>
              <a:rPr lang="ru-RU" sz="2400" dirty="0"/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МРТ  головного мозга выявлено гигантское объёмное образование в правой лобно-височной области, с выраженным объёмным воздействием на головной мозг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2DEF57-D4EC-4D51-80D9-DCF53595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52" y="1220402"/>
            <a:ext cx="4135108" cy="4417194"/>
          </a:xfrm>
          <a:prstGeom prst="rect">
            <a:avLst/>
          </a:prstGeom>
        </p:spPr>
      </p:pic>
      <p:sp>
        <p:nvSpPr>
          <p:cNvPr id="15" name="AutoShape 18">
            <a:extLst>
              <a:ext uri="{FF2B5EF4-FFF2-40B4-BE49-F238E27FC236}">
                <a16:creationId xmlns:a16="http://schemas.microsoft.com/office/drawing/2014/main" id="{B956C922-AD61-4772-8125-A2B1669D86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8C638843-E8DB-4634-8269-4850584A70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1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AFDE3-5D8C-49C5-A9FA-2F48B4A2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4" y="396948"/>
            <a:ext cx="11472530" cy="1263649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Хирургическое 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F64BDB-5C27-4C11-86AF-37DB89F72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213883"/>
            <a:ext cx="11173047" cy="1385777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КПТЧ в правой лобно-височной области.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Микронейрохирургическое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удаление гигантской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внемозговой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опухоли правой лобно-височной области.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D4CDB37-53AB-4274-8E02-DF4B007F9B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1381" y="3276599"/>
            <a:ext cx="2107019" cy="21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17DC0C-B0F6-470B-AA49-83E0CD984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24" y="2893645"/>
            <a:ext cx="2433123" cy="3964355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E3999F24-F046-498D-9CFB-D64410E1D3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63834" y="3276600"/>
            <a:ext cx="2784566" cy="27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411BE9-FE48-4F2B-BA06-ECEBED0D6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825" y="2893645"/>
            <a:ext cx="2421903" cy="3683504"/>
          </a:xfrm>
          <a:prstGeom prst="rect">
            <a:avLst/>
          </a:prstGeom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FD96E1BB-8F6F-4677-8A25-3B21F822B2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106243-E9C6-40B9-AA36-52E2598BD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863" y="2893645"/>
            <a:ext cx="2205499" cy="36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0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F916-1EB0-4FAE-A145-995FD4DEB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1951074"/>
            <a:ext cx="6096000" cy="199227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6200" dirty="0">
                <a:solidFill>
                  <a:srgbClr val="FFC000"/>
                </a:solidFill>
              </a:rPr>
              <a:t>1 </a:t>
            </a:r>
            <a:r>
              <a:rPr lang="en-US" sz="6200" dirty="0" err="1">
                <a:solidFill>
                  <a:srgbClr val="FFC000"/>
                </a:solidFill>
              </a:rPr>
              <a:t>день</a:t>
            </a:r>
            <a:r>
              <a:rPr lang="en-US" sz="6200" dirty="0">
                <a:solidFill>
                  <a:srgbClr val="FFC000"/>
                </a:solidFill>
              </a:rPr>
              <a:t/>
            </a:r>
            <a:br>
              <a:rPr lang="en-US" sz="6200" dirty="0">
                <a:solidFill>
                  <a:srgbClr val="FFC000"/>
                </a:solidFill>
              </a:rPr>
            </a:br>
            <a:r>
              <a:rPr lang="en-US" sz="6200" dirty="0">
                <a:solidFill>
                  <a:srgbClr val="FFC000"/>
                </a:solidFill>
              </a:rPr>
              <a:t> </a:t>
            </a:r>
            <a:r>
              <a:rPr lang="en-US" sz="6200" dirty="0" err="1">
                <a:solidFill>
                  <a:srgbClr val="FFC000"/>
                </a:solidFill>
              </a:rPr>
              <a:t>после</a:t>
            </a:r>
            <a:r>
              <a:rPr lang="en-US" sz="6200" dirty="0">
                <a:solidFill>
                  <a:srgbClr val="FFC000"/>
                </a:solidFill>
              </a:rPr>
              <a:t> </a:t>
            </a:r>
            <a:r>
              <a:rPr lang="en-US" sz="6200" dirty="0" err="1">
                <a:solidFill>
                  <a:srgbClr val="FFC000"/>
                </a:solidFill>
              </a:rPr>
              <a:t>операции</a:t>
            </a:r>
            <a:endParaRPr lang="en-US" sz="6200" dirty="0">
              <a:solidFill>
                <a:srgbClr val="FFC000"/>
              </a:solidFill>
            </a:endParaRPr>
          </a:p>
        </p:txBody>
      </p:sp>
      <p:pic>
        <p:nvPicPr>
          <p:cNvPr id="5" name="Рисунок 4" descr="Изображение выглядит как внутренний, стена, человек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A364F771-A083-4520-8AD4-FF5521151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700"/>
          <a:stretch/>
        </p:blipFill>
        <p:spPr>
          <a:xfrm>
            <a:off x="-2" y="-1"/>
            <a:ext cx="4572002" cy="685800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cubicBezTo>
                  <a:pt x="4160163" y="4953853"/>
                  <a:pt x="4171415" y="4969749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8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2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1289" y="6365204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6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1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4"/>
                  <a:pt x="4125838" y="2518264"/>
                </a:cubicBez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1" y="2463018"/>
                </a:cubicBez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1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6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</p:spPr>
      </p:pic>
      <p:grpSp>
        <p:nvGrpSpPr>
          <p:cNvPr id="35" name="Group 29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36" name="Freeform: Shape 30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AutoShape 2">
            <a:extLst>
              <a:ext uri="{FF2B5EF4-FFF2-40B4-BE49-F238E27FC236}">
                <a16:creationId xmlns:a16="http://schemas.microsoft.com/office/drawing/2014/main" id="{6370C547-1A58-4552-B1DC-BAF7E5ED4E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3276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89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F5EBE-02EB-4020-8415-C41AD4DA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85861"/>
            <a:ext cx="7501270" cy="2101147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СКТ</a:t>
            </a:r>
            <a:r>
              <a:rPr lang="ru-RU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ГМ </a:t>
            </a:r>
            <a:r>
              <a:rPr lang="ru-RU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контрастным усилением 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раннем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послеоперационном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периоде</a:t>
            </a:r>
            <a:r>
              <a:rPr lang="en-US" sz="3800" b="1" dirty="0">
                <a:solidFill>
                  <a:srgbClr val="FFC000"/>
                </a:solidFill>
              </a:rPr>
              <a:t/>
            </a:r>
            <a:br>
              <a:rPr lang="en-US" sz="3800" b="1" dirty="0">
                <a:solidFill>
                  <a:srgbClr val="FFC000"/>
                </a:solidFill>
              </a:rPr>
            </a:br>
            <a:endParaRPr lang="en-US" sz="3800" dirty="0">
              <a:solidFill>
                <a:srgbClr val="FFC000"/>
              </a:solidFill>
            </a:endParaRPr>
          </a:p>
        </p:txBody>
      </p:sp>
      <p:pic>
        <p:nvPicPr>
          <p:cNvPr id="5" name="Рисунок 4" descr="Изображение выглядит как внутренний, черны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56D1D164-72BE-4A88-A673-1A4B268D7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0" r="13391"/>
          <a:stretch/>
        </p:blipFill>
        <p:spPr>
          <a:xfrm>
            <a:off x="-2" y="-1"/>
            <a:ext cx="4572002" cy="685800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cubicBezTo>
                  <a:pt x="4160163" y="4953853"/>
                  <a:pt x="4171415" y="4969749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8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2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1289" y="6365204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6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1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4"/>
                  <a:pt x="4125838" y="2518264"/>
                </a:cubicBez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1" y="2463018"/>
                </a:cubicBez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1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6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</p:spPr>
      </p:pic>
      <p:grpSp>
        <p:nvGrpSpPr>
          <p:cNvPr id="32" name="Group 27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AutoShape 4">
            <a:extLst>
              <a:ext uri="{FF2B5EF4-FFF2-40B4-BE49-F238E27FC236}">
                <a16:creationId xmlns:a16="http://schemas.microsoft.com/office/drawing/2014/main" id="{258D1B55-6867-4988-81AE-1BC3236460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90977" y="2184991"/>
            <a:ext cx="6921795" cy="13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9E34FEC8-858A-4CFE-9ED4-37F8E24F3B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5444" y="2819399"/>
            <a:ext cx="6363586" cy="18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сутки после удаления опухоли правого полушария головного мозга.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Кровоизлияний,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пневмоцефалии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выявлено. Остатков опухоли нет. 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1D944DBD-B533-4D3D-A81C-99F90F380B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10963" y="1975000"/>
            <a:ext cx="6811261" cy="49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05916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606</Words>
  <Application>Microsoft Office PowerPoint</Application>
  <PresentationFormat>Широкоэкранный</PresentationFormat>
  <Paragraphs>62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Nova Cond</vt:lpstr>
      <vt:lpstr>Impact</vt:lpstr>
      <vt:lpstr>Times New Roman</vt:lpstr>
      <vt:lpstr>Wingdings</vt:lpstr>
      <vt:lpstr>TornVTI</vt:lpstr>
      <vt:lpstr>Разбор клинического случая</vt:lpstr>
      <vt:lpstr>Жалобы при поступлении</vt:lpstr>
      <vt:lpstr>Презентация PowerPoint</vt:lpstr>
      <vt:lpstr>Анамнез жизни</vt:lpstr>
      <vt:lpstr>Презентация PowerPoint</vt:lpstr>
      <vt:lpstr>Результаты обследования</vt:lpstr>
      <vt:lpstr>Хирургическое лечение</vt:lpstr>
      <vt:lpstr>1 день  после операции</vt:lpstr>
      <vt:lpstr>Результаты СКТ ГМ с контрастным усилением в раннем  послеоперационном периоде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Разбор клинического случая</dc:title>
  <dc:creator>Muhamed Bzhedug</dc:creator>
  <cp:lastModifiedBy>1</cp:lastModifiedBy>
  <cp:revision>11</cp:revision>
  <dcterms:created xsi:type="dcterms:W3CDTF">2022-04-25T14:18:17Z</dcterms:created>
  <dcterms:modified xsi:type="dcterms:W3CDTF">2022-05-06T06:32:27Z</dcterms:modified>
</cp:coreProperties>
</file>